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4" r:id="rId1"/>
  </p:sldMasterIdLst>
  <p:notesMasterIdLst>
    <p:notesMasterId r:id="rId3"/>
  </p:notesMasterIdLst>
  <p:sldIdLst>
    <p:sldId id="258"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warren" initials="a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9"/>
  </p:normalViewPr>
  <p:slideViewPr>
    <p:cSldViewPr snapToGrid="0" snapToObjects="1">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BF636F-AE00-DC46-915C-1C51ECE245A5}" type="datetimeFigureOut">
              <a:rPr lang="en-US" smtClean="0"/>
              <a:t>9/4/2023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5F734C-C901-F64A-9CF5-FDA3FA83E571}" type="slidenum">
              <a:rPr lang="en-US" smtClean="0"/>
              <a:t>‹#›</a:t>
            </a:fld>
            <a:endParaRPr lang="en-US"/>
          </a:p>
        </p:txBody>
      </p:sp>
    </p:spTree>
    <p:extLst>
      <p:ext uri="{BB962C8B-B14F-4D97-AF65-F5344CB8AC3E}">
        <p14:creationId xmlns:p14="http://schemas.microsoft.com/office/powerpoint/2010/main" val="1430372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9/4/2023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0397769"/>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00026"/>
            <a:ext cx="10018713" cy="1485899"/>
          </a:xfrm>
        </p:spPr>
        <p:txBody>
          <a:bodyPr/>
          <a:lstStyle/>
          <a:p>
            <a:r>
              <a:rPr lang="en-US" dirty="0"/>
              <a:t>Trustee Discussions November 2022</a:t>
            </a:r>
          </a:p>
        </p:txBody>
      </p:sp>
      <p:sp>
        <p:nvSpPr>
          <p:cNvPr id="11" name="Oval Callout 10"/>
          <p:cNvSpPr/>
          <p:nvPr/>
        </p:nvSpPr>
        <p:spPr>
          <a:xfrm>
            <a:off x="1297858" y="1391109"/>
            <a:ext cx="4395020" cy="2322873"/>
          </a:xfrm>
          <a:prstGeom prst="wedgeEllipseCallout">
            <a:avLst>
              <a:gd name="adj1" fmla="val 50726"/>
              <a:gd name="adj2" fmla="val -485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 want to reassure everyone that our strong  funding position continues;  at 93%. Our LDI hedging investments protected the Fund against many of the recent market and inflation movements. </a:t>
            </a:r>
          </a:p>
        </p:txBody>
      </p:sp>
      <p:sp>
        <p:nvSpPr>
          <p:cNvPr id="12" name="Oval Callout 11"/>
          <p:cNvSpPr/>
          <p:nvPr/>
        </p:nvSpPr>
        <p:spPr>
          <a:xfrm>
            <a:off x="1297858" y="4031252"/>
            <a:ext cx="4542503" cy="2418738"/>
          </a:xfrm>
          <a:prstGeom prst="wedgeEllipseCallout">
            <a:avLst>
              <a:gd name="adj1" fmla="val -43640"/>
              <a:gd name="adj2" fmla="val -60413"/>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 agreed the triennial valuation, including some small changes to our longevity and mortality assumptions. </a:t>
            </a:r>
          </a:p>
          <a:p>
            <a:pPr algn="ctr"/>
            <a:r>
              <a:rPr lang="en-US" dirty="0"/>
              <a:t>It is good to see that we can  still be on track to achieve full funding by 2039.</a:t>
            </a:r>
          </a:p>
        </p:txBody>
      </p:sp>
      <p:sp>
        <p:nvSpPr>
          <p:cNvPr id="13" name="Oval Callout 12"/>
          <p:cNvSpPr/>
          <p:nvPr/>
        </p:nvSpPr>
        <p:spPr>
          <a:xfrm flipH="1">
            <a:off x="7537622" y="4262284"/>
            <a:ext cx="3965402" cy="2064536"/>
          </a:xfrm>
          <a:prstGeom prst="wedgeEllipseCallout">
            <a:avLst>
              <a:gd name="adj1" fmla="val -37479"/>
              <a:gd name="adj2" fmla="val -548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We are so pleased that </a:t>
            </a:r>
            <a:r>
              <a:rPr lang="en-US" sz="1600" dirty="0" err="1"/>
              <a:t>MoJ</a:t>
            </a:r>
            <a:r>
              <a:rPr lang="en-US" sz="1600" dirty="0"/>
              <a:t> are close to the early appointment of a new Employer trustee – and one which will provide great continuity. Watch this space for an announcement. </a:t>
            </a:r>
          </a:p>
        </p:txBody>
      </p:sp>
      <p:sp>
        <p:nvSpPr>
          <p:cNvPr id="14" name="Oval Callout 13"/>
          <p:cNvSpPr/>
          <p:nvPr/>
        </p:nvSpPr>
        <p:spPr>
          <a:xfrm>
            <a:off x="5046341" y="3339945"/>
            <a:ext cx="2990336" cy="1382613"/>
          </a:xfrm>
          <a:prstGeom prst="wedgeEllipseCallout">
            <a:avLst>
              <a:gd name="adj1" fmla="val -58112"/>
              <a:gd name="adj2" fmla="val -26474"/>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Hymans continue to provide a very good service for members – and encourage us to use PRISM</a:t>
            </a:r>
            <a:r>
              <a:rPr lang="en-US" dirty="0"/>
              <a:t>.</a:t>
            </a:r>
          </a:p>
        </p:txBody>
      </p:sp>
      <p:sp>
        <p:nvSpPr>
          <p:cNvPr id="10" name="Content Placeholder 9">
            <a:extLst>
              <a:ext uri="{FF2B5EF4-FFF2-40B4-BE49-F238E27FC236}">
                <a16:creationId xmlns:a16="http://schemas.microsoft.com/office/drawing/2014/main" id="{75C8FA57-9233-6B45-8371-A17585DD578B}"/>
              </a:ext>
            </a:extLst>
          </p:cNvPr>
          <p:cNvSpPr>
            <a:spLocks noGrp="1"/>
          </p:cNvSpPr>
          <p:nvPr>
            <p:ph idx="1"/>
          </p:nvPr>
        </p:nvSpPr>
        <p:spPr>
          <a:xfrm>
            <a:off x="6499124" y="1295244"/>
            <a:ext cx="5244721" cy="2418738"/>
          </a:xfrm>
          <a:prstGeom prst="wedgeEllipseCallout">
            <a:avLst>
              <a:gd name="adj1" fmla="val -54860"/>
              <a:gd name="adj2" fmla="val -4239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indent="0" algn="ctr">
              <a:spcAft>
                <a:spcPts val="0"/>
              </a:spcAft>
              <a:buNone/>
            </a:pPr>
            <a:r>
              <a:rPr lang="en-US" sz="1500" dirty="0"/>
              <a:t>We  are making good progress with our work on equalizing the guaranteed minimum pension (GMP) component of the pension for those members who may be impacted.  We should be able to write to all involved by the summer of 2023.</a:t>
            </a:r>
          </a:p>
        </p:txBody>
      </p:sp>
    </p:spTree>
    <p:extLst>
      <p:ext uri="{BB962C8B-B14F-4D97-AF65-F5344CB8AC3E}">
        <p14:creationId xmlns:p14="http://schemas.microsoft.com/office/powerpoint/2010/main" val="11841758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872</TotalTime>
  <Words>167</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Corbel</vt:lpstr>
      <vt:lpstr>Parallax</vt:lpstr>
      <vt:lpstr>Trustee Discussions November 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SERVICE CONTRACTS</dc:title>
  <dc:creator>anthony warren</dc:creator>
  <cp:lastModifiedBy>Melissa Murphy</cp:lastModifiedBy>
  <cp:revision>82</cp:revision>
  <cp:lastPrinted>2022-08-02T15:42:19Z</cp:lastPrinted>
  <dcterms:created xsi:type="dcterms:W3CDTF">2016-02-24T13:03:31Z</dcterms:created>
  <dcterms:modified xsi:type="dcterms:W3CDTF">2023-09-04T17:21:28Z</dcterms:modified>
</cp:coreProperties>
</file>