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4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hony warren" initials="a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 snapToObjects="1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F636F-AE00-DC46-915C-1C51ECE245A5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F734C-C901-F64A-9CF5-FDA3FA83E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72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39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00026"/>
            <a:ext cx="10018713" cy="1485899"/>
          </a:xfrm>
        </p:spPr>
        <p:txBody>
          <a:bodyPr/>
          <a:lstStyle/>
          <a:p>
            <a:r>
              <a:rPr lang="en-US" dirty="0"/>
              <a:t>Trustee Discussions September 2022</a:t>
            </a:r>
          </a:p>
        </p:txBody>
      </p:sp>
      <p:sp>
        <p:nvSpPr>
          <p:cNvPr id="11" name="Oval Callout 10"/>
          <p:cNvSpPr/>
          <p:nvPr/>
        </p:nvSpPr>
        <p:spPr>
          <a:xfrm>
            <a:off x="1297858" y="1391109"/>
            <a:ext cx="4395020" cy="2037891"/>
          </a:xfrm>
          <a:prstGeom prst="wedgeEllipseCallout">
            <a:avLst>
              <a:gd name="adj1" fmla="val 50726"/>
              <a:gd name="adj2" fmla="val -485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Our strong  funding position continues  although we have experienced some recent volatility given that a %  of our portfolio is in LDI (inflation protection) investments.</a:t>
            </a:r>
          </a:p>
        </p:txBody>
      </p:sp>
      <p:sp>
        <p:nvSpPr>
          <p:cNvPr id="12" name="Oval Callout 11"/>
          <p:cNvSpPr/>
          <p:nvPr/>
        </p:nvSpPr>
        <p:spPr>
          <a:xfrm>
            <a:off x="1297858" y="4031252"/>
            <a:ext cx="4542503" cy="2418738"/>
          </a:xfrm>
          <a:prstGeom prst="wedgeEllipseCallout">
            <a:avLst>
              <a:gd name="adj1" fmla="val -43640"/>
              <a:gd name="adj2" fmla="val -6041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 agreed the completed gap analysis against the new TPR Single Code – for effective governance of pension schemes -  and agreed an action plan to improve our already strong ways of working.</a:t>
            </a:r>
          </a:p>
        </p:txBody>
      </p:sp>
      <p:sp>
        <p:nvSpPr>
          <p:cNvPr id="13" name="Oval Callout 12"/>
          <p:cNvSpPr/>
          <p:nvPr/>
        </p:nvSpPr>
        <p:spPr>
          <a:xfrm flipH="1">
            <a:off x="7537622" y="4262284"/>
            <a:ext cx="3965402" cy="2064536"/>
          </a:xfrm>
          <a:prstGeom prst="wedgeEllipseCallout">
            <a:avLst>
              <a:gd name="adj1" fmla="val -37479"/>
              <a:gd name="adj2" fmla="val -548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We wave goodbye to a stalwart and long serving Trustee,  Adam Pirani. We wish him well.</a:t>
            </a:r>
          </a:p>
          <a:p>
            <a:pPr algn="ctr"/>
            <a:r>
              <a:rPr lang="en-US" sz="1600" dirty="0"/>
              <a:t>The search now begins for a new Employer trustee from the </a:t>
            </a:r>
            <a:r>
              <a:rPr lang="en-US" sz="1600" dirty="0" err="1"/>
              <a:t>MoJ</a:t>
            </a:r>
            <a:r>
              <a:rPr lang="en-US" sz="1600" dirty="0"/>
              <a:t>.</a:t>
            </a:r>
          </a:p>
        </p:txBody>
      </p:sp>
      <p:sp>
        <p:nvSpPr>
          <p:cNvPr id="14" name="Oval Callout 13"/>
          <p:cNvSpPr/>
          <p:nvPr/>
        </p:nvSpPr>
        <p:spPr>
          <a:xfrm>
            <a:off x="4782065" y="3027405"/>
            <a:ext cx="2990336" cy="1592678"/>
          </a:xfrm>
          <a:prstGeom prst="wedgeEllipseCallout">
            <a:avLst>
              <a:gd name="adj1" fmla="val -58112"/>
              <a:gd name="adj2" fmla="val -26474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We agreed this years Newsletter and Implementation Statement – see them on our Homepage </a:t>
            </a:r>
            <a:r>
              <a:rPr lang="en-US" dirty="0"/>
              <a:t>.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5C8FA57-9233-6B45-8371-A17585DD5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9124" y="1295244"/>
            <a:ext cx="5244721" cy="2418738"/>
          </a:xfrm>
          <a:prstGeom prst="wedgeEllipseCallout">
            <a:avLst>
              <a:gd name="adj1" fmla="val -54860"/>
              <a:gd name="adj2" fmla="val -4239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en-US" sz="1500" dirty="0"/>
              <a:t>We met with our investment managers (LGIM) and focused on:</a:t>
            </a:r>
          </a:p>
          <a:p>
            <a:pPr algn="ctr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500" dirty="0"/>
              <a:t>Their responsible investing for us including making market changes in ESG, and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1500" dirty="0"/>
              <a:t>Their improved transparency and impacts in ownership voting re ESG. </a:t>
            </a:r>
          </a:p>
        </p:txBody>
      </p:sp>
    </p:spTree>
    <p:extLst>
      <p:ext uri="{BB962C8B-B14F-4D97-AF65-F5344CB8AC3E}">
        <p14:creationId xmlns:p14="http://schemas.microsoft.com/office/powerpoint/2010/main" val="1184175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843</TotalTime>
  <Words>150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Parallax</vt:lpstr>
      <vt:lpstr>Trustee Discussions September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SERVICE CONTRACTS</dc:title>
  <dc:creator>anthony warren</dc:creator>
  <cp:lastModifiedBy>Melissa Murphy</cp:lastModifiedBy>
  <cp:revision>80</cp:revision>
  <cp:lastPrinted>2022-08-02T15:42:19Z</cp:lastPrinted>
  <dcterms:created xsi:type="dcterms:W3CDTF">2016-02-24T13:03:31Z</dcterms:created>
  <dcterms:modified xsi:type="dcterms:W3CDTF">2023-09-04T17:22:07Z</dcterms:modified>
</cp:coreProperties>
</file>